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9" r:id="rId3"/>
    <p:sldId id="347" r:id="rId4"/>
    <p:sldId id="318" r:id="rId5"/>
    <p:sldId id="348" r:id="rId6"/>
    <p:sldId id="370" r:id="rId7"/>
    <p:sldId id="367" r:id="rId8"/>
    <p:sldId id="331" r:id="rId9"/>
    <p:sldId id="330" r:id="rId10"/>
    <p:sldId id="349" r:id="rId11"/>
    <p:sldId id="351" r:id="rId12"/>
    <p:sldId id="350" r:id="rId13"/>
    <p:sldId id="352" r:id="rId14"/>
    <p:sldId id="353" r:id="rId15"/>
    <p:sldId id="357" r:id="rId16"/>
    <p:sldId id="355" r:id="rId17"/>
    <p:sldId id="354" r:id="rId18"/>
    <p:sldId id="356" r:id="rId19"/>
    <p:sldId id="361" r:id="rId20"/>
    <p:sldId id="369" r:id="rId21"/>
    <p:sldId id="359" r:id="rId22"/>
    <p:sldId id="360" r:id="rId23"/>
    <p:sldId id="362" r:id="rId24"/>
    <p:sldId id="363" r:id="rId25"/>
    <p:sldId id="364" r:id="rId26"/>
    <p:sldId id="365" r:id="rId27"/>
    <p:sldId id="366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201"/>
    <a:srgbClr val="000000"/>
    <a:srgbClr val="9E0000"/>
    <a:srgbClr val="7D110C"/>
    <a:srgbClr val="BC8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1600" autoAdjust="0"/>
  </p:normalViewPr>
  <p:slideViewPr>
    <p:cSldViewPr>
      <p:cViewPr varScale="1">
        <p:scale>
          <a:sx n="65" d="100"/>
          <a:sy n="65" d="100"/>
        </p:scale>
        <p:origin x="3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B56F1D-7297-48D5-A7E4-33326CFD0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856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B6EE2D-5B00-439E-B293-278A2CDAEF3B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413217-519E-4D37-A820-616FBB0A1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33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6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Loan Type	2016–17 Interest Rate	2015–16 Interest Rate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Subsidized Loans (Undergraduate)	3.76%	4.29%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Unsubsidized Loans (Undergraduate)	3.76%	4.29%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Unsubsidized Loans (Graduate)	5.31%	5.84%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PLUS Loans (Graduate and Parents)	6.31%	6.84%	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7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17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6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6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FAFSA stands for “free application for federal student aid”</a:t>
            </a:r>
          </a:p>
          <a:p>
            <a:r>
              <a:rPr lang="en-US" dirty="0" smtClean="0"/>
              <a:t>2 ways to file (if by</a:t>
            </a:r>
            <a:r>
              <a:rPr lang="en-US" baseline="0" dirty="0" smtClean="0"/>
              <a:t> mail student must contact the federal processer directly to have one mailed to them (make sure to give them plenty of time to make state aid deadline)</a:t>
            </a:r>
          </a:p>
          <a:p>
            <a:r>
              <a:rPr lang="en-US" baseline="0" dirty="0" smtClean="0"/>
              <a:t>SSACI and Federal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will no longer mail out notifications of awards or that students has rejections so make sure accurate email address is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9D39B-1E4B-43D9-8FB2-66801B3183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5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00200" y="381000"/>
            <a:ext cx="7086600" cy="990600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12302" y="1828800"/>
            <a:ext cx="7074498" cy="3352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7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55254D10-39CD-4A19-9E0A-84C2747DBCB5}" type="datetime1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IUPUC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1459027-D41F-42DA-991D-1C560955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1002323" cy="6858000"/>
          </a:xfrm>
          <a:prstGeom prst="rect">
            <a:avLst/>
          </a:prstGeom>
          <a:solidFill>
            <a:srgbClr val="9E0000"/>
          </a:solidFill>
          <a:ln>
            <a:solidFill>
              <a:srgbClr val="7D110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3" r="72215"/>
          <a:stretch/>
        </p:blipFill>
        <p:spPr>
          <a:xfrm>
            <a:off x="152400" y="381000"/>
            <a:ext cx="709246" cy="8382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1307123" y="1447800"/>
            <a:ext cx="7836877" cy="4114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25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fsa.gov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goalsunday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nslds.ed.g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id@iupuc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slds.ed.g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723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70201"/>
                </a:solidFill>
                <a:latin typeface="Georgia Pro" panose="02040502050405020303" pitchFamily="18" charset="0"/>
              </a:rPr>
              <a:t>Financial Aid</a:t>
            </a:r>
          </a:p>
          <a:p>
            <a:r>
              <a:rPr lang="en-US" sz="2800" b="1" dirty="0" err="1" smtClean="0">
                <a:solidFill>
                  <a:srgbClr val="070201"/>
                </a:solidFill>
                <a:latin typeface="Georgia Pro" panose="02040502050405020303" pitchFamily="18" charset="0"/>
              </a:rPr>
              <a:t>Angee</a:t>
            </a:r>
            <a:r>
              <a:rPr lang="en-US" sz="2800" b="1" dirty="0" smtClean="0">
                <a:solidFill>
                  <a:srgbClr val="070201"/>
                </a:solidFill>
                <a:latin typeface="Georgia Pro" panose="02040502050405020303" pitchFamily="18" charset="0"/>
              </a:rPr>
              <a:t> Leeds</a:t>
            </a:r>
          </a:p>
          <a:p>
            <a:endParaRPr lang="en-US" b="1" dirty="0">
              <a:solidFill>
                <a:srgbClr val="07020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14604" r="4323" b="17248"/>
          <a:stretch/>
        </p:blipFill>
        <p:spPr>
          <a:xfrm>
            <a:off x="1676400" y="1981200"/>
            <a:ext cx="6858000" cy="32004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03" y="5638800"/>
            <a:ext cx="2745397" cy="852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5" y="5411086"/>
            <a:ext cx="2038350" cy="12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1295400"/>
            <a:ext cx="8153400" cy="5029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Calculated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by using federal formula &amp; data from FAFSA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Amount family can be expected to contribute towards COA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Stays same regardless of college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NOT what a student owes the school – is used to determine need based aid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Examples:  $5,576 or lower is Pell eligible &amp; </a:t>
            </a: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Subsidized Loans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5493" y="6678"/>
            <a:ext cx="8077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Estimated Family Contribution (EFC)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7947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1676400"/>
            <a:ext cx="8153400" cy="464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Financial need determines how much financial aid you may receive (and the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types of aid)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baseline="0" dirty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Need is the difference between the COA &amp;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EFC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Will vary based on the cost of different colleges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COA – EFC = Financial Need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Financial Need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0958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914400"/>
            <a:ext cx="8153400" cy="5715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Scholarships – Do not need to be repaid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Grants – Do not need to be repaid 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Awarded based on financial need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Loans – Borrowed money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ALL FAFSA applicants offered Stafford Direct Loans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Employment 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Work-Study:  Students earn a paycheck to help pay educational costs.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70201"/>
                </a:solidFill>
                <a:latin typeface="Georgia Pro"/>
              </a:rPr>
              <a:t>School pays 25% of salary &amp; Government pays 75% and this is why it’s financial aid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Non-monetary compensation, such as room/board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Types of Aid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8061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914400"/>
            <a:ext cx="8153400" cy="5715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Loans (Any):  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Minimum ½ time (6 credit hours for undergraduate &amp; 4 credit hours for graduate)</a:t>
            </a:r>
            <a:endParaRPr kumimoji="0" lang="en-US" sz="2300" b="0" u="none" strike="noStrike" kern="1200" cap="none" spc="0" normalizeH="0" baseline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10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Pell Grant:  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No requirement, but is pro-rated based on enrollment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0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State Grants (O’Bannon &amp; 21</a:t>
            </a:r>
            <a:r>
              <a:rPr kumimoji="0" lang="en-US" sz="2500" b="0" u="none" strike="noStrike" kern="1200" cap="none" spc="0" normalizeH="0" baseline="3000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st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Century Scholars)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Full time (12 credit hours) to receive.  21</a:t>
            </a:r>
            <a:r>
              <a:rPr lang="en-US" sz="2300" baseline="30000" dirty="0" smtClean="0">
                <a:solidFill>
                  <a:srgbClr val="070201"/>
                </a:solidFill>
                <a:latin typeface="Georgia Pro"/>
              </a:rPr>
              <a:t>st</a:t>
            </a: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 Century will pay up to 15 credit hours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10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Child of a Disabled Veteran (CVO or CDV)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No enrollment requirement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1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MUST have FAFSA on file &amp; remission of fees form submitted to school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endParaRPr lang="en-US" sz="2100" dirty="0">
              <a:solidFill>
                <a:srgbClr val="070201"/>
              </a:solidFill>
              <a:latin typeface="Georgia Pro"/>
            </a:endParaRPr>
          </a:p>
          <a:p>
            <a:pPr marL="118872">
              <a:buSzPct val="100000"/>
              <a:defRPr/>
            </a:pPr>
            <a:r>
              <a:rPr kumimoji="0" lang="en-US" sz="2100" b="1" i="1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Contact financial aid office before making schedule changes!!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Enrollment Requirements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7542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914400"/>
            <a:ext cx="8153400" cy="5715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Every applicant of the FAFSA offered 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Department of Education is lender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Servicer will “take over” the loan and will be where payments are made</a:t>
            </a: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4.53% interest – FIXED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Does not look at credit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Do not have to accept (if canceled can add back to account as long as enrolled in 6 credits)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Can reduce or decline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Track at National Student Loan Data System (NSLDS)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Federal Direct Loans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501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914400"/>
            <a:ext cx="8153400" cy="5715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No penalty for early repayment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Making a payment will not put you into repayment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Loan is students responsibility </a:t>
            </a:r>
            <a:r>
              <a:rPr lang="en-US" sz="2500" smtClean="0">
                <a:solidFill>
                  <a:srgbClr val="070201"/>
                </a:solidFill>
                <a:latin typeface="Georgia Pro"/>
              </a:rPr>
              <a:t>to repay </a:t>
            </a: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Not parents even though parents income considered</a:t>
            </a: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Repayment starts 6 months after enrollment falls below ½ time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1500" b="0" u="none" strike="noStrike" kern="1200" cap="none" spc="0" normalizeH="0" baseline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Only 1 grace period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If consolidate loans, waives grace period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1500" b="0" u="none" strike="noStrike" kern="1200" cap="none" spc="0" normalizeH="0" baseline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Must sign a Master Promissory Note &amp; complete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Entrance Counseling at </a:t>
            </a:r>
            <a:r>
              <a:rPr kumimoji="0" lang="en-US" sz="2500" b="0" u="none" strike="noStrike" kern="1200" cap="none" spc="0" normalizeH="0" noProof="0" dirty="0" err="1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studentloans.gov</a:t>
            </a:r>
            <a:endParaRPr kumimoji="0" lang="en-US" sz="2500" b="0" u="none" strike="noStrike" kern="1200" cap="none" spc="0" normalizeH="0" baseline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 smtClean="0">
                <a:solidFill>
                  <a:srgbClr val="070201"/>
                </a:solidFill>
                <a:latin typeface="Georgia Pro"/>
              </a:rPr>
              <a:t>Federal Direct Loans</a:t>
            </a:r>
            <a:endParaRPr lang="en-US" sz="40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1247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914400"/>
            <a:ext cx="8153400" cy="5715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Subsidized: Government pays interest while in school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Based on financial need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Unsubsidized:  Interest accrues after awarded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srgbClr val="070201"/>
                </a:solidFill>
                <a:latin typeface="Georgia Pro"/>
              </a:rPr>
              <a:t>R</a:t>
            </a: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eceive quarterly statement of interest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Pay if you can, so you don’t pay interest on interest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Minimum $2,000 dependent amount</a:t>
            </a: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Federal Direct Loans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03157"/>
              </p:ext>
            </p:extLst>
          </p:nvPr>
        </p:nvGraphicFramePr>
        <p:xfrm>
          <a:off x="1295400" y="3886200"/>
          <a:ext cx="74676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Dependent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Freshman (0-30 CR)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$5,500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+</a:t>
                      </a:r>
                      <a:r>
                        <a:rPr lang="en-US" baseline="0" dirty="0" smtClean="0">
                          <a:solidFill>
                            <a:srgbClr val="070201"/>
                          </a:solidFill>
                        </a:rPr>
                        <a:t> $4,000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Sophomore (31-60 CR)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$6,500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+ $4,000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Junior (61-90 CR)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$7,500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+ $5,000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Senior (90+ CR)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$7,500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0201"/>
                          </a:solidFill>
                        </a:rPr>
                        <a:t>+ $5,000</a:t>
                      </a:r>
                      <a:endParaRPr lang="en-US" dirty="0">
                        <a:solidFill>
                          <a:srgbClr val="0702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838200"/>
            <a:ext cx="8153400" cy="6019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For Dependent students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err="1" smtClean="0">
                <a:solidFill>
                  <a:srgbClr val="070201"/>
                </a:solidFill>
                <a:latin typeface="Georgia Pro"/>
              </a:rPr>
              <a:t>Studentloans.gov</a:t>
            </a: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lang="en-US" sz="1200" noProof="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Department of Education is the lender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70201"/>
                </a:solidFill>
                <a:latin typeface="Georgia Pro"/>
              </a:rPr>
              <a:t>Servicer will take over the loan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lang="en-US" sz="1200" noProof="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Approval:  Loan is parents responsibility to repay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lang="en-US" sz="1200" noProof="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Denial:  Allows student additional unsubsidized loans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70201"/>
                </a:solidFill>
                <a:latin typeface="Georgia Pro"/>
              </a:rPr>
              <a:t>Independent loan limit eligibility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lang="en-US" sz="2100" noProof="0" dirty="0" smtClean="0">
                <a:solidFill>
                  <a:srgbClr val="070201"/>
                </a:solidFill>
                <a:latin typeface="Georgia Pro"/>
              </a:rPr>
              <a:t>Unsubsidized loan will be students responsibility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kumimoji="0" lang="en-US" sz="1200" b="0" u="none" strike="noStrike" kern="1200" cap="none" spc="0" normalizeH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7.08</a:t>
            </a:r>
            <a:r>
              <a:rPr kumimoji="0" lang="en-US" sz="2300" b="0" u="none" strike="noStrike" kern="1200" cap="none" spc="0" normalizeH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% interest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lang="en-US" sz="1200" noProof="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Repayment starts 60 days after final disbursement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100" b="0" u="none" strike="noStrike" kern="1200" cap="none" spc="0" normalizeH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Parent can request deferment through lender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lang="en-US" sz="1200" noProof="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Must sign Master Promissory Note at studentloans.gov</a:t>
            </a: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Parent PLUS Loan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7568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1295400"/>
            <a:ext cx="8153400" cy="5562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Private Loans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Interest varies based on credit (might need co-signer)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Flexible repayment 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ASK A LOT OF QUESTIONS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Other Loans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62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685800"/>
            <a:ext cx="8153400" cy="6172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13 dependency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questions – </a:t>
            </a:r>
            <a:r>
              <a:rPr lang="en-US" sz="2500" dirty="0" err="1" smtClean="0">
                <a:solidFill>
                  <a:srgbClr val="070201"/>
                </a:solidFill>
                <a:latin typeface="Georgia Pro"/>
              </a:rPr>
              <a:t>Answ</a:t>
            </a:r>
            <a:r>
              <a:rPr kumimoji="0" lang="en-US" sz="2500" b="0" u="none" strike="noStrike" kern="1200" cap="none" spc="0" normalizeH="0" noProof="0" dirty="0" err="1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er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yes to 1 to be independent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Age, Married, or Dependents 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Veteran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Orphan or Ward of the Court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Has an undergraduate degree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Emancipated as a MINOR (before age of 17) or legal guardianship 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70201"/>
                </a:solidFill>
                <a:latin typeface="Georgia Pro"/>
              </a:rPr>
              <a:t>Need documentation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Financial independence does not = independent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Other option is dependency override through school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If student has no contact with parents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Student will only use someone else's information as parent (such as grandparents) if there has been a legalized adoption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Dependent Students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9882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7848600" cy="952896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Financial Aid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00200" y="6705600"/>
            <a:ext cx="7162800" cy="49397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21E3B"/>
              </a:buClr>
              <a:buSzPct val="100000"/>
              <a:buNone/>
            </a:pPr>
            <a:endParaRPr lang="en-US" sz="2400" i="1" dirty="0" smtClean="0">
              <a:solidFill>
                <a:srgbClr val="070201"/>
              </a:solidFill>
              <a:latin typeface="Georgia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21E3B"/>
              </a:buClr>
              <a:buSzPct val="100000"/>
              <a:buNone/>
            </a:pPr>
            <a:endParaRPr lang="en-US" sz="2400" i="1" dirty="0">
              <a:solidFill>
                <a:srgbClr val="070201"/>
              </a:solidFill>
              <a:latin typeface="Georgia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21E3B"/>
              </a:buClr>
              <a:buSzPct val="100000"/>
              <a:buNone/>
            </a:pPr>
            <a:endParaRPr lang="en-US" sz="2400" i="1" dirty="0" smtClean="0">
              <a:solidFill>
                <a:srgbClr val="070201"/>
              </a:solidFill>
              <a:latin typeface="Georgia Pro"/>
            </a:endParaRP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29077" y="1371600"/>
            <a:ext cx="81149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Funds provided to student to help pay for postsecondary educational expenses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Free Application for Federal Student Aid is the application to be offered financial aid (must be submitted every year)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  <a:hlinkClick r:id="rId3"/>
              </a:rPr>
              <a:t>www.FAFSA.ed.gov</a:t>
            </a: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 or </a:t>
            </a:r>
            <a:r>
              <a:rPr lang="en-US" sz="2500" dirty="0" smtClean="0">
                <a:solidFill>
                  <a:srgbClr val="070201"/>
                </a:solidFill>
                <a:latin typeface="Georgia Pro"/>
                <a:hlinkClick r:id="rId4"/>
              </a:rPr>
              <a:t>www.FAFSA.gov</a:t>
            </a: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Snapshot of personal &amp; financial information (marriage, number in household/college, income/assets)</a:t>
            </a:r>
            <a:endParaRPr lang="en-US" sz="2500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1269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66800" y="990600"/>
            <a:ext cx="8077200" cy="5867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Applicant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Applicant’s Spouse (if applicable)</a:t>
            </a:r>
            <a:endParaRPr kumimoji="0" lang="en-US" sz="2500" b="0" u="none" strike="noStrike" kern="1200" cap="none" spc="0" normalizeH="0" baseline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If dependent = parent(s) information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Parents married = both their information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Parents divorced = Parent student lives with, financially supported by, or the primary parent on divorce decree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1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That parent remarried their spouse will be included</a:t>
            </a:r>
          </a:p>
          <a:p>
            <a:pPr marL="438912" lvl="0" indent="-320040">
              <a:buSzPct val="100000"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70201"/>
              </a:solidFill>
              <a:latin typeface="Georgia Pro"/>
            </a:endParaRPr>
          </a:p>
          <a:p>
            <a:pPr marL="438912" lvl="0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Parent/student </a:t>
            </a:r>
            <a:r>
              <a:rPr lang="en-US" sz="2500" dirty="0">
                <a:solidFill>
                  <a:srgbClr val="070201"/>
                </a:solidFill>
                <a:latin typeface="Georgia Pro"/>
              </a:rPr>
              <a:t>divorced &amp; filed joint tax return = separate out their income (W2’s), do not include ex-spouses information</a:t>
            </a:r>
          </a:p>
          <a:p>
            <a:pPr marL="438912" lvl="0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Applicant </a:t>
            </a:r>
            <a:r>
              <a:rPr lang="en-US" sz="2500" dirty="0">
                <a:solidFill>
                  <a:srgbClr val="070201"/>
                </a:solidFill>
                <a:latin typeface="Georgia Pro"/>
              </a:rPr>
              <a:t>pregnant = unborn baby claim dependent</a:t>
            </a:r>
          </a:p>
          <a:p>
            <a:pPr marL="438912" lvl="0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Not </a:t>
            </a:r>
            <a:r>
              <a:rPr lang="en-US" sz="2500" dirty="0">
                <a:solidFill>
                  <a:srgbClr val="070201"/>
                </a:solidFill>
                <a:latin typeface="Georgia Pro"/>
              </a:rPr>
              <a:t>who claims student on tax return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1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Whose Information on FAFSA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4858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914400"/>
            <a:ext cx="8153400" cy="5943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Will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prefill answers to some questions on FAFSA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Transfers data from federal income tax returns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IRS will authenticate taxpayer's identity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Directed to new window to transfer information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Participation is voluntary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Improves accuracy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Can reduce documents later requested by school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15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Cannot use if married, but filed separately, if there has been a change in marital status of the applicant/parent, student/parent filed a Puerto Rican or foreign tax return, etc.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IRS Data Retrieval Tool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2005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1295400"/>
            <a:ext cx="8153400" cy="5562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Appeal that allows you to report things that cannot be reported on the FAFSA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Change in employment status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Death/divorce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Medical bills not covered by insurance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Change in parent marital status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Unusual dependent care expenses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500" b="0" u="none" strike="noStrike" kern="1200" cap="none" spc="0" normalizeH="0" noProof="0" dirty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Complete to increase COA or decrease EFC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500" b="0" u="none" strike="noStrike" kern="1200" cap="none" spc="0" normalizeH="0" noProof="0" dirty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Ask financial aid office for appeal form to report this information</a:t>
            </a: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Special Circumstances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6862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1295400"/>
            <a:ext cx="8153400" cy="5562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Complete FAFSA – receive Student Aid Report (SAR)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There is no other application, offer is automatic</a:t>
            </a:r>
            <a:endParaRPr kumimoji="0" lang="en-US" sz="2300" b="0" u="none" strike="noStrike" kern="1200" cap="none" spc="0" normalizeH="0" baseline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3-5 business days for school to receive information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If applicant has been admitted.  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kumimoji="0" lang="en-US" sz="2500" b="0" u="none" strike="noStrike" kern="1200" cap="none" spc="0" normalizeH="0" noProof="0" dirty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4-6 weeks for the complete process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500" b="0" u="none" strike="noStrike" kern="1200" cap="none" spc="0" normalizeH="0" noProof="0" dirty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Award letter (Financial Aid Notification/FAN) sent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Generally mail first time &amp; university email rest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Grants/Scholarships will automatically post.  Loans must be accepted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Timeline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1666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685800"/>
            <a:ext cx="8229600" cy="6172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Check award/refund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process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IUPUC awards aid 10 days before first day of classes &amp; refunds are done daily for first two weeks of class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100" b="0" u="none" strike="noStrike" kern="1200" cap="none" spc="0" normalizeH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Make sure to sign up for direct deposit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Ivy Tech awards/refunds their aid 8 weeks into classes</a:t>
            </a: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lang="en-US" sz="2500" dirty="0" smtClean="0">
              <a:solidFill>
                <a:srgbClr val="070201"/>
              </a:solidFill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Check book process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IUPUC does not have a process to “charge” books, will have to have refund to purchase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Ivy Tech charges books to accounts because of their late refund period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Check balance process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IUPUC has payment options, will not withdraw from classes, but has to be paid before next registration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Ivy Tech will withdraw if there is a balance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Per School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9127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685800"/>
            <a:ext cx="8229600" cy="6172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Confirmation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38200"/>
            <a:ext cx="7239000" cy="5562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239000" y="1600200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4648200"/>
            <a:ext cx="685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48200" y="5410200"/>
            <a:ext cx="9906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19200" y="4229100"/>
            <a:ext cx="53340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1066800"/>
            <a:ext cx="8229600" cy="5791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College Goal Sunday:  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  <a:hlinkClick r:id="rId3"/>
              </a:rPr>
              <a:t>www.collegegoalsunday.org</a:t>
            </a:r>
            <a:endParaRPr kumimoji="0" lang="en-US" sz="25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November 3, 2019</a:t>
            </a: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February 23, 2020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Help filing FAFSA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576072" lvl="1">
              <a:buSzPct val="100000"/>
              <a:defRPr/>
            </a:pP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576072" lvl="1">
              <a:buSzPct val="100000"/>
              <a:defRPr/>
            </a:pP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118872">
              <a:buSzPct val="100000"/>
              <a:defRPr/>
            </a:pP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Track Stafford Loans at National Student Data Loan System (NSLDS):  </a:t>
            </a:r>
            <a:r>
              <a:rPr lang="en-US" sz="2300" dirty="0" smtClean="0">
                <a:solidFill>
                  <a:srgbClr val="070201"/>
                </a:solidFill>
                <a:latin typeface="Georgia Pro"/>
                <a:hlinkClick r:id="rId4"/>
              </a:rPr>
              <a:t>www.nslds.ed.gov</a:t>
            </a: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Resources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757362"/>
            <a:ext cx="4596507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1066800"/>
            <a:ext cx="8229600" cy="5791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Questions</a:t>
            </a:r>
          </a:p>
          <a:p>
            <a:pPr marL="118872">
              <a:buSzPct val="100000"/>
              <a:defRPr/>
            </a:pPr>
            <a:endParaRPr lang="en-US" sz="2300" noProof="0" dirty="0">
              <a:solidFill>
                <a:srgbClr val="070201"/>
              </a:solidFill>
              <a:latin typeface="Georgia Pro"/>
            </a:endParaRPr>
          </a:p>
          <a:p>
            <a:pPr marL="461772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500" b="0" u="none" strike="noStrike" kern="1200" cap="none" spc="0" normalizeH="0" dirty="0" err="1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Angee</a:t>
            </a:r>
            <a:r>
              <a:rPr kumimoji="0" lang="en-US" sz="2500" b="0" u="none" strike="noStrike" kern="1200" cap="none" spc="0" normalizeH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Leeds</a:t>
            </a:r>
          </a:p>
          <a:p>
            <a:pPr marL="576072" lvl="1">
              <a:buSzPct val="100000"/>
              <a:defRPr/>
            </a:pPr>
            <a:r>
              <a:rPr lang="en-US" sz="2500" noProof="0" dirty="0" smtClean="0">
                <a:solidFill>
                  <a:srgbClr val="070201"/>
                </a:solidFill>
                <a:latin typeface="Georgia Pro"/>
              </a:rPr>
              <a:t>-Financial Aid Representative</a:t>
            </a:r>
          </a:p>
          <a:p>
            <a:pPr marL="918972" lvl="1" indent="-342900">
              <a:buSzPct val="100000"/>
              <a:buFont typeface="Arial" panose="020B0604020202020204" pitchFamily="34" charset="0"/>
              <a:buChar char="•"/>
              <a:defRPr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438912" lvl="0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70201"/>
                </a:solidFill>
                <a:latin typeface="Georgia Pro"/>
              </a:rPr>
              <a:t>Cassie </a:t>
            </a:r>
            <a:r>
              <a:rPr lang="en-US" sz="2500" dirty="0" err="1">
                <a:solidFill>
                  <a:srgbClr val="070201"/>
                </a:solidFill>
                <a:latin typeface="Georgia Pro"/>
              </a:rPr>
              <a:t>Sutt</a:t>
            </a:r>
            <a:r>
              <a:rPr lang="en-US" sz="2500" dirty="0">
                <a:solidFill>
                  <a:srgbClr val="070201"/>
                </a:solidFill>
                <a:latin typeface="Georgia Pro"/>
              </a:rPr>
              <a:t> </a:t>
            </a:r>
          </a:p>
          <a:p>
            <a:pPr marL="576072" lvl="1">
              <a:buSzPct val="100000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-Student </a:t>
            </a:r>
            <a:r>
              <a:rPr lang="en-US" sz="2300" dirty="0">
                <a:solidFill>
                  <a:srgbClr val="070201"/>
                </a:solidFill>
                <a:latin typeface="Georgia Pro"/>
              </a:rPr>
              <a:t>Financial Services Coordinator</a:t>
            </a:r>
          </a:p>
          <a:p>
            <a:pPr marL="576072" lvl="1">
              <a:buSzPct val="100000"/>
              <a:defRPr/>
            </a:pPr>
            <a:endParaRPr kumimoji="0" lang="en-US" sz="2300" b="0" u="none" strike="noStrike" kern="1200" cap="none" spc="0" normalizeH="0" noProof="0" dirty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  <a:hlinkClick r:id="rId3"/>
              </a:rPr>
              <a:t>financialaid@iupuc.edu</a:t>
            </a:r>
            <a:endParaRPr lang="en-US" sz="23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300" b="0" u="none" strike="noStrike" kern="1200" cap="none" spc="0" normalizeH="0" noProof="0" dirty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300" noProof="0" dirty="0" smtClean="0">
                <a:solidFill>
                  <a:srgbClr val="070201"/>
                </a:solidFill>
                <a:latin typeface="Georgia Pro"/>
              </a:rPr>
              <a:t>812-348-7231</a:t>
            </a: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 smtClean="0">
                <a:solidFill>
                  <a:srgbClr val="070201"/>
                </a:solidFill>
                <a:latin typeface="Georgia Pro"/>
              </a:rPr>
              <a:t>THANK YOU!!!!</a:t>
            </a:r>
            <a:endParaRPr lang="en-US" sz="40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6419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21920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21E3B"/>
              </a:buClr>
              <a:buSzPct val="100000"/>
            </a:pPr>
            <a:endParaRPr lang="en-US" sz="2400" dirty="0" smtClean="0">
              <a:solidFill>
                <a:srgbClr val="6D6E70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7355" y="414272"/>
            <a:ext cx="5791200" cy="533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800" b="1" dirty="0" smtClean="0">
                <a:solidFill>
                  <a:srgbClr val="070201"/>
                </a:solidFill>
                <a:latin typeface="Georgia Pro"/>
              </a:rPr>
              <a:t>FAFSA – 2020/2021</a:t>
            </a:r>
            <a:r>
              <a:rPr lang="en-US" sz="4600" dirty="0" smtClean="0">
                <a:solidFill>
                  <a:srgbClr val="070201"/>
                </a:solidFill>
              </a:rPr>
              <a:t/>
            </a:r>
            <a:br>
              <a:rPr lang="en-US" sz="4600" dirty="0" smtClean="0">
                <a:solidFill>
                  <a:srgbClr val="070201"/>
                </a:solidFill>
              </a:rPr>
            </a:br>
            <a:r>
              <a:rPr lang="en-US" sz="4600" dirty="0" smtClean="0">
                <a:solidFill>
                  <a:srgbClr val="070201"/>
                </a:solidFill>
              </a:rPr>
              <a:t/>
            </a:r>
            <a:br>
              <a:rPr lang="en-US" sz="4600" dirty="0" smtClean="0">
                <a:solidFill>
                  <a:srgbClr val="070201"/>
                </a:solidFill>
              </a:rPr>
            </a:br>
            <a:endParaRPr lang="en-US" sz="9600" dirty="0">
              <a:solidFill>
                <a:srgbClr val="070201"/>
              </a:solidFill>
              <a:latin typeface="Georgia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1143000"/>
            <a:ext cx="79248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B21E3B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070201"/>
                </a:solidFill>
                <a:latin typeface="Georgia Pro"/>
              </a:rPr>
              <a:t>Available online October 1, 2019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B21E3B"/>
              </a:buClr>
              <a:buSzPct val="100000"/>
              <a:buFont typeface="Arial"/>
              <a:buChar char="•"/>
            </a:pPr>
            <a:endParaRPr lang="en-US" sz="1100" i="1" dirty="0" smtClean="0">
              <a:solidFill>
                <a:srgbClr val="070201"/>
              </a:solidFill>
              <a:latin typeface="Georgia Pro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B21E3B"/>
              </a:buClr>
              <a:buSzPct val="100000"/>
              <a:buFont typeface="Arial"/>
              <a:buChar char="•"/>
            </a:pPr>
            <a:r>
              <a:rPr lang="en-US" sz="3200" i="1" dirty="0" smtClean="0">
                <a:solidFill>
                  <a:srgbClr val="070201"/>
                </a:solidFill>
                <a:latin typeface="Georgia Pro"/>
              </a:rPr>
              <a:t>Will use 201 tax returns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B21E3B"/>
              </a:buClr>
              <a:buSzPct val="100000"/>
              <a:buNone/>
            </a:pPr>
            <a:endParaRPr lang="en-US" sz="1100" dirty="0" smtClean="0">
              <a:solidFill>
                <a:srgbClr val="070201"/>
              </a:solidFill>
              <a:latin typeface="Georgia Pro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B21E3B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070201"/>
                </a:solidFill>
                <a:latin typeface="Georgia Pro"/>
              </a:rPr>
              <a:t>State deadline:  </a:t>
            </a:r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April 15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B21E3B"/>
              </a:buClr>
              <a:buSzPct val="100000"/>
              <a:buFont typeface="Arial"/>
              <a:buChar char="•"/>
            </a:pPr>
            <a:endParaRPr lang="en-US" sz="1000" dirty="0" smtClean="0">
              <a:solidFill>
                <a:srgbClr val="070201"/>
              </a:solidFill>
              <a:latin typeface="Georgia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529" y="5893763"/>
            <a:ext cx="64570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76200"/>
            <a:ext cx="7543800" cy="701674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FSA ID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1519629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21E3B"/>
              </a:buClr>
              <a:buSzPct val="100000"/>
            </a:pPr>
            <a:endParaRPr lang="en-US" sz="2400" dirty="0" smtClean="0">
              <a:solidFill>
                <a:srgbClr val="6D6E70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90600" y="762000"/>
            <a:ext cx="81534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Use to login &amp; provide electronic signature on FAFSA</a:t>
            </a:r>
          </a:p>
          <a:p>
            <a:pPr marL="800100" lvl="1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login with financial aid recipients FSA ID</a:t>
            </a:r>
            <a:endParaRPr lang="en-US" sz="2300" dirty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Started 5/10/15 – If you have a PIN, you can link information to FSA ID by entering PIN while registering.</a:t>
            </a:r>
            <a:endParaRPr lang="en-US" sz="1000" dirty="0" smtClean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Students &amp; parent will need to have their own ID</a:t>
            </a:r>
          </a:p>
          <a:p>
            <a:pPr marL="800100" lvl="1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Parents with multiple children use same FSA ID</a:t>
            </a:r>
          </a:p>
          <a:p>
            <a:pPr marL="800100" lvl="1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Parents completing the FAFSA themselves will use the same FSA ID </a:t>
            </a:r>
            <a:endParaRPr lang="en-US" sz="1000" dirty="0" smtClean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spcAft>
                <a:spcPts val="1200"/>
              </a:spcAft>
              <a:buClr>
                <a:srgbClr val="7D110C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Each FSA ID must have unique e-mail address</a:t>
            </a:r>
            <a:endParaRPr lang="en-US" sz="2500" dirty="0">
              <a:solidFill>
                <a:srgbClr val="6D6E7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76200"/>
            <a:ext cx="7543800" cy="701674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FAFSA &amp; FSA ID Screenshots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1519629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21E3B"/>
              </a:buClr>
              <a:buSzPct val="100000"/>
            </a:pPr>
            <a:endParaRPr lang="en-US" sz="2400" dirty="0" smtClean="0">
              <a:solidFill>
                <a:srgbClr val="6D6E70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48" y="966618"/>
            <a:ext cx="7860251" cy="558658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676400" y="4267200"/>
            <a:ext cx="1371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201"/>
                </a:solidFill>
                <a:latin typeface="Georgia Pro"/>
              </a:rPr>
              <a:t>FAFSA &amp; FSA ID Screenshots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696200" cy="497215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5943600"/>
            <a:ext cx="19050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922700" y="884913"/>
            <a:ext cx="29337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Georgia Pro"/>
              </a:rPr>
              <a:t>FAFSA submitted.  </a:t>
            </a:r>
          </a:p>
          <a:p>
            <a:pPr algn="r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Georgia Pro"/>
              </a:rPr>
              <a:t>21</a:t>
            </a:r>
            <a:r>
              <a:rPr lang="en-US" sz="1200" b="1" baseline="30000" dirty="0" smtClean="0">
                <a:solidFill>
                  <a:srgbClr val="000000"/>
                </a:solidFill>
                <a:latin typeface="Georgia Pro"/>
              </a:rPr>
              <a:t>st</a:t>
            </a:r>
            <a:r>
              <a:rPr lang="en-US" sz="1200" b="1" dirty="0" smtClean="0">
                <a:solidFill>
                  <a:srgbClr val="000000"/>
                </a:solidFill>
                <a:latin typeface="Georgia Pro"/>
              </a:rPr>
              <a:t> Century MUST complete every year even if not attending! </a:t>
            </a:r>
          </a:p>
          <a:p>
            <a:pPr algn="r">
              <a:spcBef>
                <a:spcPct val="50000"/>
              </a:spcBef>
            </a:pPr>
            <a:r>
              <a:rPr lang="en-US" sz="1200" i="1" dirty="0" smtClean="0">
                <a:solidFill>
                  <a:srgbClr val="000000"/>
                </a:solidFill>
                <a:latin typeface="Georgia Pro"/>
              </a:rPr>
              <a:t>Include accurate email address</a:t>
            </a:r>
            <a:r>
              <a:rPr lang="en-US" sz="1200" i="1" dirty="0" smtClean="0">
                <a:latin typeface="Georgia" pitchFamily="18" charset="0"/>
              </a:rPr>
              <a:t>.</a:t>
            </a:r>
            <a:endParaRPr lang="en-US" sz="1200" i="1" dirty="0">
              <a:latin typeface="Georgia" pitchFamily="18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752600" y="2163169"/>
            <a:ext cx="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962686" y="3245168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Georgia Pro"/>
              </a:rPr>
              <a:t>Processor </a:t>
            </a:r>
            <a:r>
              <a:rPr lang="en-US" sz="1400">
                <a:solidFill>
                  <a:srgbClr val="000000"/>
                </a:solidFill>
                <a:latin typeface="Georgia Pro"/>
              </a:rPr>
              <a:t>receives </a:t>
            </a:r>
            <a:r>
              <a:rPr lang="en-US" sz="1400" smtClean="0">
                <a:solidFill>
                  <a:srgbClr val="000000"/>
                </a:solidFill>
                <a:latin typeface="Georgia Pro"/>
              </a:rPr>
              <a:t>FAFSA</a:t>
            </a:r>
            <a:endParaRPr lang="en-US" sz="1600" dirty="0">
              <a:solidFill>
                <a:srgbClr val="000000"/>
              </a:solidFill>
              <a:latin typeface="Georgia Pro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1752600" y="4103688"/>
            <a:ext cx="0" cy="838200"/>
          </a:xfrm>
          <a:prstGeom prst="line">
            <a:avLst/>
          </a:prstGeom>
          <a:noFill/>
          <a:ln w="25400">
            <a:solidFill>
              <a:srgbClr val="07020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952878" y="5574993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Student receives Student Aid Report (SAR) from </a:t>
            </a: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</a:rPr>
              <a:t>processor</a:t>
            </a:r>
            <a:endParaRPr lang="en-US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109" name="Line 26"/>
          <p:cNvSpPr>
            <a:spLocks noChangeShapeType="1"/>
          </p:cNvSpPr>
          <p:nvPr/>
        </p:nvSpPr>
        <p:spPr bwMode="auto">
          <a:xfrm>
            <a:off x="2667000" y="3506778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110" name="Picture 5" descr="pnu4ptq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653" y="2962045"/>
            <a:ext cx="2057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3227560" y="3999568"/>
            <a:ext cx="2667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Georgia Pro"/>
              </a:rPr>
              <a:t>School </a:t>
            </a:r>
            <a:r>
              <a:rPr lang="en-US" sz="1400" dirty="0">
                <a:solidFill>
                  <a:srgbClr val="000000"/>
                </a:solidFill>
                <a:latin typeface="Georgia Pro"/>
              </a:rPr>
              <a:t>receives </a:t>
            </a:r>
            <a:r>
              <a:rPr lang="en-US" sz="1400" dirty="0" smtClean="0">
                <a:solidFill>
                  <a:srgbClr val="000000"/>
                </a:solidFill>
                <a:latin typeface="Georgia Pro"/>
              </a:rPr>
              <a:t>FAFSA </a:t>
            </a:r>
            <a:r>
              <a:rPr lang="en-US" sz="1400" dirty="0">
                <a:solidFill>
                  <a:srgbClr val="000000"/>
                </a:solidFill>
                <a:latin typeface="Georgia Pro"/>
              </a:rPr>
              <a:t>data from </a:t>
            </a:r>
            <a:r>
              <a:rPr lang="en-US" sz="1400" dirty="0" smtClean="0">
                <a:solidFill>
                  <a:srgbClr val="000000"/>
                </a:solidFill>
                <a:latin typeface="Georgia Pro"/>
              </a:rPr>
              <a:t>processor.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Georgia Pro"/>
              </a:rPr>
              <a:t>Does not have to be admitted to add school code, but does to be packaged with financial aid</a:t>
            </a:r>
            <a:endParaRPr lang="en-US" sz="1200" dirty="0">
              <a:solidFill>
                <a:srgbClr val="000000"/>
              </a:solidFill>
              <a:latin typeface="Georgia Pro"/>
            </a:endParaRPr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6400800" y="749818"/>
            <a:ext cx="259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Financial Aid Office requests additional </a:t>
            </a: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</a:rPr>
              <a:t>information from student 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and/or </a:t>
            </a: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</a:rPr>
              <a:t>parent(s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).</a:t>
            </a:r>
          </a:p>
        </p:txBody>
      </p:sp>
      <p:sp>
        <p:nvSpPr>
          <p:cNvPr id="4114" name="Line 20"/>
          <p:cNvSpPr>
            <a:spLocks noChangeShapeType="1"/>
          </p:cNvSpPr>
          <p:nvPr/>
        </p:nvSpPr>
        <p:spPr bwMode="auto">
          <a:xfrm flipV="1">
            <a:off x="6617548" y="1588453"/>
            <a:ext cx="0" cy="685800"/>
          </a:xfrm>
          <a:prstGeom prst="line">
            <a:avLst/>
          </a:prstGeom>
          <a:noFill/>
          <a:ln w="25400">
            <a:solidFill>
              <a:srgbClr val="07020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Rectangle 20"/>
          <p:cNvSpPr>
            <a:spLocks noChangeArrowheads="1"/>
          </p:cNvSpPr>
          <p:nvPr/>
        </p:nvSpPr>
        <p:spPr bwMode="auto">
          <a:xfrm>
            <a:off x="6359520" y="2403633"/>
            <a:ext cx="66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YES</a:t>
            </a:r>
          </a:p>
        </p:txBody>
      </p:sp>
      <p:sp>
        <p:nvSpPr>
          <p:cNvPr id="4116" name="Rectangle 21"/>
          <p:cNvSpPr>
            <a:spLocks noChangeArrowheads="1"/>
          </p:cNvSpPr>
          <p:nvPr/>
        </p:nvSpPr>
        <p:spPr bwMode="auto">
          <a:xfrm>
            <a:off x="6078648" y="3205163"/>
            <a:ext cx="1447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</a:rPr>
              <a:t>dditional 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information needed?</a:t>
            </a:r>
          </a:p>
        </p:txBody>
      </p:sp>
      <p:sp>
        <p:nvSpPr>
          <p:cNvPr id="4117" name="Line 19"/>
          <p:cNvSpPr>
            <a:spLocks noChangeShapeType="1"/>
          </p:cNvSpPr>
          <p:nvPr/>
        </p:nvSpPr>
        <p:spPr bwMode="auto">
          <a:xfrm>
            <a:off x="5678141" y="3581400"/>
            <a:ext cx="457200" cy="0"/>
          </a:xfrm>
          <a:prstGeom prst="line">
            <a:avLst/>
          </a:prstGeom>
          <a:noFill/>
          <a:ln w="25400">
            <a:solidFill>
              <a:srgbClr val="07020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118" name="Picture 17" descr="a3vrb1y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199187"/>
            <a:ext cx="1295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Rectangle 25"/>
          <p:cNvSpPr>
            <a:spLocks noChangeArrowheads="1"/>
          </p:cNvSpPr>
          <p:nvPr/>
        </p:nvSpPr>
        <p:spPr bwMode="auto">
          <a:xfrm>
            <a:off x="6473011" y="4193059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NO</a:t>
            </a:r>
          </a:p>
        </p:txBody>
      </p:sp>
      <p:sp>
        <p:nvSpPr>
          <p:cNvPr id="4121" name="Line 21"/>
          <p:cNvSpPr>
            <a:spLocks noChangeShapeType="1"/>
          </p:cNvSpPr>
          <p:nvPr/>
        </p:nvSpPr>
        <p:spPr bwMode="auto">
          <a:xfrm>
            <a:off x="6710287" y="4794427"/>
            <a:ext cx="0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23"/>
          <p:cNvSpPr>
            <a:spLocks noChangeShapeType="1"/>
          </p:cNvSpPr>
          <p:nvPr/>
        </p:nvSpPr>
        <p:spPr bwMode="auto">
          <a:xfrm>
            <a:off x="8382000" y="1935321"/>
            <a:ext cx="0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3" name="Rectangle 28"/>
          <p:cNvSpPr>
            <a:spLocks noChangeArrowheads="1"/>
          </p:cNvSpPr>
          <p:nvPr/>
        </p:nvSpPr>
        <p:spPr bwMode="auto">
          <a:xfrm>
            <a:off x="7696200" y="3245168"/>
            <a:ext cx="15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Requested information </a:t>
            </a: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</a:rPr>
              <a:t>received</a:t>
            </a:r>
            <a:endParaRPr lang="en-US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124" name="Line 22"/>
          <p:cNvSpPr>
            <a:spLocks noChangeShapeType="1"/>
          </p:cNvSpPr>
          <p:nvPr/>
        </p:nvSpPr>
        <p:spPr bwMode="auto">
          <a:xfrm>
            <a:off x="8382000" y="4339113"/>
            <a:ext cx="0" cy="838200"/>
          </a:xfrm>
          <a:prstGeom prst="line">
            <a:avLst/>
          </a:prstGeom>
          <a:noFill/>
          <a:ln w="25400">
            <a:solidFill>
              <a:srgbClr val="07020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5" name="Rectangle 30"/>
          <p:cNvSpPr>
            <a:spLocks noChangeArrowheads="1"/>
          </p:cNvSpPr>
          <p:nvPr/>
        </p:nvSpPr>
        <p:spPr bwMode="auto">
          <a:xfrm>
            <a:off x="7414034" y="5359559"/>
            <a:ext cx="160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Georgia" pitchFamily="18" charset="0"/>
              </a:rPr>
              <a:t>Financial aid file completed and the student is awarded.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Georgia Pro"/>
              </a:rPr>
              <a:t>Financial Aid Process</a:t>
            </a:r>
            <a:endParaRPr lang="en-US" sz="3200" b="1" dirty="0">
              <a:solidFill>
                <a:srgbClr val="000000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8589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8001000" cy="6096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FAFSA Database Checks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21920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21E3B"/>
              </a:buClr>
              <a:buSzPct val="100000"/>
            </a:pPr>
            <a:endParaRPr lang="en-US" sz="2400" dirty="0" smtClean="0">
              <a:solidFill>
                <a:srgbClr val="6D6E70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 marL="0" indent="0">
              <a:buClr>
                <a:srgbClr val="B21E3B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rgbClr val="070201"/>
              </a:solidFill>
              <a:latin typeface="Franklin Gothic Medium" pitchFamily="34" charset="0"/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90600" y="1187395"/>
            <a:ext cx="81534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Social Security Administration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Make sure all legalized name changes have been updated</a:t>
            </a: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Selective Service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Gentleman between 18-24 must be registered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 smtClean="0">
                <a:solidFill>
                  <a:srgbClr val="070201"/>
                </a:solidFill>
                <a:latin typeface="Georgia Pro"/>
                <a:hlinkClick r:id="rId3"/>
              </a:rPr>
              <a:t>www.sss.gov</a:t>
            </a: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National Student Loan Data System (NSLDS)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 smtClean="0">
                <a:solidFill>
                  <a:srgbClr val="070201"/>
                </a:solidFill>
                <a:latin typeface="Georgia Pro"/>
                <a:hlinkClick r:id="rId4"/>
              </a:rPr>
              <a:t>www.nslds.ed.gov</a:t>
            </a: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rgbClr val="070201"/>
              </a:solidFill>
              <a:latin typeface="Georgia Pro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If data doesn’t match can cause delays in processing financial aid funds</a:t>
            </a:r>
            <a:endParaRPr lang="en-US" sz="2500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6103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914400"/>
            <a:ext cx="8153400" cy="5410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500" b="0" u="none" strike="noStrike" kern="1200" cap="none" spc="0" normalizeH="0" baseline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Direct &amp; indirect</a:t>
            </a: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 costs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Direct is billed by or paid directly to college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1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Tuition/fees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70201"/>
                </a:solidFill>
                <a:latin typeface="Georgia Pro"/>
              </a:rPr>
              <a:t>On-campus housing</a:t>
            </a:r>
          </a:p>
          <a:p>
            <a:pPr marL="896112" lvl="1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Indirect are necessary expenses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070201"/>
                </a:solidFill>
                <a:latin typeface="Georgia Pro"/>
              </a:rPr>
              <a:t>Transportation</a:t>
            </a:r>
          </a:p>
          <a:p>
            <a:pPr marL="1353312" lvl="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Personal care items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70201"/>
              </a:solidFill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70201"/>
                </a:solidFill>
                <a:latin typeface="Georgia Pro"/>
              </a:rPr>
              <a:t>Varies from college to college</a:t>
            </a: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rgbClr val="070201"/>
              </a:solidFill>
              <a:effectLst/>
              <a:uLnTx/>
              <a:uFillTx/>
              <a:latin typeface="Georgia Pro"/>
            </a:endParaRPr>
          </a:p>
          <a:p>
            <a:pPr marL="438912" indent="-320040">
              <a:buSzPct val="100000"/>
              <a:buFont typeface="Arial" pitchFamily="34" charset="0"/>
              <a:buChar char="•"/>
              <a:defRPr/>
            </a:pPr>
            <a:r>
              <a:rPr kumimoji="0" lang="en-US" sz="2500" b="0" u="none" strike="noStrike" kern="1200" cap="none" spc="0" normalizeH="0" noProof="0" dirty="0" smtClean="0">
                <a:ln>
                  <a:noFill/>
                </a:ln>
                <a:solidFill>
                  <a:srgbClr val="070201"/>
                </a:solidFill>
                <a:effectLst/>
                <a:uLnTx/>
                <a:uFillTx/>
                <a:latin typeface="Georgia Pro"/>
              </a:rPr>
              <a:t>Puts a cap on the amount of financial aid a student can receive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70201"/>
                </a:solidFill>
                <a:latin typeface="Georgia Pro"/>
              </a:rPr>
              <a:t>Cost of Attendance (COA)</a:t>
            </a:r>
            <a:endParaRPr lang="en-US" sz="3200" b="1" dirty="0">
              <a:solidFill>
                <a:srgbClr val="07020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571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IUPUC history&amp;quot;&quot;/&gt;&lt;property id=&quot;20307&quot; value=&quot;263&quot;/&gt;&lt;/object&gt;&lt;object type=&quot;3&quot; unique_id=&quot;10005&quot;&gt;&lt;property id=&quot;20148&quot; value=&quot;5&quot;/&gt;&lt;property id=&quot;20300&quot; value=&quot;Slide 3&quot;/&gt;&lt;property id=&quot;20307&quot; value=&quot;293&quot;/&gt;&lt;/object&gt;&lt;object type=&quot;3&quot; unique_id=&quot;10006&quot;&gt;&lt;property id=&quot;20148&quot; value=&quot;5&quot;/&gt;&lt;property id=&quot;20300&quot; value=&quot;Slide 4 - &amp;quot;Campus Center&amp;quot;&quot;/&gt;&lt;property id=&quot;20307&quot; value=&quot;264&quot;/&gt;&lt;/object&gt;&lt;object type=&quot;3&quot; unique_id=&quot;10007&quot;&gt;&lt;property id=&quot;20148&quot; value=&quot;5&quot;/&gt;&lt;property id=&quot;20300&quot; value=&quot;Slide 5 - &amp;quot;Campus Center&amp;quot;&quot;/&gt;&lt;property id=&quot;20307&quot; value=&quot;299&quot;/&gt;&lt;/object&gt;&lt;object type=&quot;3&quot; unique_id=&quot;10008&quot;&gt;&lt;property id=&quot;20148&quot; value=&quot;5&quot;/&gt;&lt;property id=&quot;20300&quot; value=&quot;Slide 6 - &amp;quot;Columbus Learning Center 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Columbus Learning Center &amp;quot;&quot;/&gt;&lt;property id=&quot;20307&quot; value=&quot;300&quot;/&gt;&lt;/object&gt;&lt;object type=&quot;3&quot; unique_id=&quot;10010&quot;&gt;&lt;property id=&quot;20148&quot; value=&quot;5&quot;/&gt;&lt;property id=&quot;20300&quot; value=&quot;Slide 8 - &amp;quot;Advanced Manufacturing  Center of Excellence (AMCE)&amp;quot;&quot;/&gt;&lt;property id=&quot;20307&quot; value=&quot;298&quot;/&gt;&lt;/object&gt;&lt;object type=&quot;3&quot; unique_id=&quot;10011&quot;&gt;&lt;property id=&quot;20148&quot; value=&quot;5&quot;/&gt;&lt;property id=&quot;20300&quot; value=&quot;Slide 9 - &amp;quot;Advanced Manufacturing  Center of Excellence (AMCE)&amp;quot;&quot;/&gt;&lt;property id=&quot;20307&quot; value=&quot;301&quot;/&gt;&lt;/object&gt;&lt;object type=&quot;3&quot; unique_id=&quot;10012&quot;&gt;&lt;property id=&quot;20148&quot; value=&quot;5&quot;/&gt;&lt;property id=&quot;20300&quot; value=&quot;Slide 10 - &amp;quot;IUPUC student profile: Spring 2013&amp;quot;&quot;/&gt;&lt;property id=&quot;20307&quot; value=&quot;266&quot;/&gt;&lt;/object&gt;&lt;object type=&quot;3&quot; unique_id=&quot;10013&quot;&gt;&lt;property id=&quot;20148&quot; value=&quot;5&quot;/&gt;&lt;property id=&quot;20300&quot; value=&quot;Slide 12&quot;/&gt;&lt;property id=&quot;20307&quot; value=&quot;267&quot;/&gt;&lt;/object&gt;&lt;object type=&quot;3&quot; unique_id=&quot;10014&quot;&gt;&lt;property id=&quot;20148&quot; value=&quot;5&quot;/&gt;&lt;property id=&quot;20300&quot; value=&quot;Slide 13&quot;/&gt;&lt;property id=&quot;20307&quot; value=&quot;268&quot;/&gt;&lt;/object&gt;&lt;object type=&quot;3&quot; unique_id=&quot;10015&quot;&gt;&lt;property id=&quot;20148&quot; value=&quot;5&quot;/&gt;&lt;property id=&quot;20300&quot; value=&quot;Slide 14&quot;/&gt;&lt;property id=&quot;20307&quot; value=&quot;302&quot;/&gt;&lt;/object&gt;&lt;object type=&quot;3&quot; unique_id=&quot;10016&quot;&gt;&lt;property id=&quot;20148&quot; value=&quot;5&quot;/&gt;&lt;property id=&quot;20300&quot; value=&quot;Slide 16&quot;/&gt;&lt;property id=&quot;20307&quot; value=&quot;286&quot;/&gt;&lt;/object&gt;&lt;object type=&quot;3&quot; unique_id=&quot;10017&quot;&gt;&lt;property id=&quot;20148&quot; value=&quot;5&quot;/&gt;&lt;property id=&quot;20300&quot; value=&quot;Slide 17 - &amp;quot;Accreditation &amp;quot;&quot;/&gt;&lt;property id=&quot;20307&quot; value=&quot;269&quot;/&gt;&lt;/object&gt;&lt;object type=&quot;3&quot; unique_id=&quot;10018&quot;&gt;&lt;property id=&quot;20148&quot; value=&quot;5&quot;/&gt;&lt;property id=&quot;20300&quot; value=&quot;Slide 18 - &amp;quot;Faculty  &amp;quot;&quot;/&gt;&lt;property id=&quot;20307&quot; value=&quot;270&quot;/&gt;&lt;/object&gt;&lt;object type=&quot;3&quot; unique_id=&quot;10019&quot;&gt;&lt;property id=&quot;20148&quot; value=&quot;5&quot;/&gt;&lt;property id=&quot;20300&quot; value=&quot;Slide 19 - &amp;quot;Engineering   &amp;quot;&quot;/&gt;&lt;property id=&quot;20307&quot; value=&quot;274&quot;/&gt;&lt;/object&gt;&lt;object type=&quot;3&quot; unique_id=&quot;10020&quot;&gt;&lt;property id=&quot;20148&quot; value=&quot;5&quot;/&gt;&lt;property id=&quot;20300&quot; value=&quot;Slide 20 - &amp;quot;Business   &amp;quot;&quot;/&gt;&lt;property id=&quot;20307&quot; value=&quot;271&quot;/&gt;&lt;/object&gt;&lt;object type=&quot;3&quot; unique_id=&quot;10021&quot;&gt;&lt;property id=&quot;20148&quot; value=&quot;5&quot;/&gt;&lt;property id=&quot;20300&quot; value=&quot;Slide 21 - &amp;quot;Division of Business internships   &amp;quot;&quot;/&gt;&lt;property id=&quot;20307&quot; value=&quot;275&quot;/&gt;&lt;/object&gt;&lt;object type=&quot;3&quot; unique_id=&quot;10022&quot;&gt;&lt;property id=&quot;20148&quot; value=&quot;5&quot;/&gt;&lt;property id=&quot;20300&quot; value=&quot;Slide 22 - &amp;quot;Nursing&amp;quot;&quot;/&gt;&lt;property id=&quot;20307&quot; value=&quot;276&quot;/&gt;&lt;/object&gt;&lt;object type=&quot;3&quot; unique_id=&quot;10023&quot;&gt;&lt;property id=&quot;20148&quot; value=&quot;5&quot;/&gt;&lt;property id=&quot;20300&quot; value=&quot;Slide 23 - &amp;quot;Liberal arts &amp;quot;&quot;/&gt;&lt;property id=&quot;20307&quot; value=&quot;277&quot;/&gt;&lt;/object&gt;&lt;object type=&quot;3&quot; unique_id=&quot;10024&quot;&gt;&lt;property id=&quot;20148&quot; value=&quot;5&quot;/&gt;&lt;property id=&quot;20300&quot; value=&quot;Slide 24 - &amp;quot;Other degree programs &amp;quot;&quot;/&gt;&lt;property id=&quot;20307&quot; value=&quot;278&quot;/&gt;&lt;/object&gt;&lt;object type=&quot;3&quot; unique_id=&quot;10025&quot;&gt;&lt;property id=&quot;20148&quot; value=&quot;5&quot;/&gt;&lt;property id=&quot;20300&quot; value=&quot;Slide 25 - &amp;quot;MBA programs&amp;quot;&quot;/&gt;&lt;property id=&quot;20307&quot; value=&quot;279&quot;/&gt;&lt;/object&gt;&lt;object type=&quot;3&quot; unique_id=&quot;10026&quot;&gt;&lt;property id=&quot;20148&quot; value=&quot;5&quot;/&gt;&lt;property id=&quot;20300&quot; value=&quot;Slide 26&quot;/&gt;&lt;property id=&quot;20307&quot; value=&quot;291&quot;/&gt;&lt;/object&gt;&lt;object type=&quot;3&quot; unique_id=&quot;10027&quot;&gt;&lt;property id=&quot;20148&quot; value=&quot;5&quot;/&gt;&lt;property id=&quot;20300&quot; value=&quot;Slide 27 - &amp;quot;Executive Education &amp;quot;&quot;/&gt;&lt;property id=&quot;20307&quot; value=&quot;281&quot;/&gt;&lt;/object&gt;&lt;object type=&quot;3&quot; unique_id=&quot;10028&quot;&gt;&lt;property id=&quot;20148&quot; value=&quot;5&quot;/&gt;&lt;property id=&quot;20300&quot; value=&quot;Slide 28 - &amp;quot;Student projects &amp;quot;&quot;/&gt;&lt;property id=&quot;20307&quot; value=&quot;283&quot;/&gt;&lt;/object&gt;&lt;object type=&quot;3&quot; unique_id=&quot;10029&quot;&gt;&lt;property id=&quot;20148&quot; value=&quot;5&quot;/&gt;&lt;property id=&quot;20300&quot; value=&quot;Slide 29 - &amp;quot;Internships&amp;quot;&quot;/&gt;&lt;property id=&quot;20307&quot; value=&quot;294&quot;/&gt;&lt;/object&gt;&lt;object type=&quot;3&quot; unique_id=&quot;10030&quot;&gt;&lt;property id=&quot;20148&quot; value=&quot;5&quot;/&gt;&lt;property id=&quot;20300&quot; value=&quot;Slide 32 - &amp;quot;Current campus&amp;quot;&quot;/&gt;&lt;property id=&quot;20307&quot; value=&quot;287&quot;/&gt;&lt;/object&gt;&lt;object type=&quot;3&quot; unique_id=&quot;10031&quot;&gt;&lt;property id=&quot;20148&quot; value=&quot;5&quot;/&gt;&lt;property id=&quot;20300&quot; value=&quot;Slide 33 - &amp;quot;Campus: 5-25 years&amp;quot;&quot;/&gt;&lt;property id=&quot;20307&quot; value=&quot;288&quot;/&gt;&lt;/object&gt;&lt;object type=&quot;3&quot; unique_id=&quot;10032&quot;&gt;&lt;property id=&quot;20148&quot; value=&quot;5&quot;/&gt;&lt;property id=&quot;20300&quot; value=&quot;Slide 34 - &amp;quot;Campus phase two: 25+ years&amp;quot;&quot;/&gt;&lt;property id=&quot;20307&quot; value=&quot;289&quot;/&gt;&lt;/object&gt;&lt;object type=&quot;3&quot; unique_id=&quot;10033&quot;&gt;&lt;property id=&quot;20148&quot; value=&quot;5&quot;/&gt;&lt;property id=&quot;20300&quot; value=&quot;Slide 35&quot;/&gt;&lt;property id=&quot;20307&quot; value=&quot;296&quot;/&gt;&lt;/object&gt;&lt;object type=&quot;3&quot; unique_id=&quot;10067&quot;&gt;&lt;property id=&quot;20148&quot; value=&quot;5&quot;/&gt;&lt;property id=&quot;20300&quot; value=&quot;Slide 11 - &amp;quot;IUPUC student profile: Spring 2013&amp;quot;&quot;/&gt;&lt;property id=&quot;20307&quot; value=&quot;303&quot;/&gt;&lt;/object&gt;&lt;object type=&quot;3&quot; unique_id=&quot;10068&quot;&gt;&lt;property id=&quot;20148&quot; value=&quot;5&quot;/&gt;&lt;property id=&quot;20300&quot; value=&quot;Slide 15&quot;/&gt;&lt;property id=&quot;20307&quot; value=&quot;304&quot;/&gt;&lt;/object&gt;&lt;object type=&quot;3&quot; unique_id=&quot;10279&quot;&gt;&lt;property id=&quot;20148&quot; value=&quot;5&quot;/&gt;&lt;property id=&quot;20300&quot; value=&quot;Slide 30 - &amp;quot;2013 Development Dollars&amp;quot;&quot;/&gt;&lt;property id=&quot;20307&quot; value=&quot;307&quot;/&gt;&lt;/object&gt;&lt;object type=&quot;3&quot; unique_id=&quot;10280&quot;&gt;&lt;property id=&quot;20148&quot; value=&quot;5&quot;/&gt;&lt;property id=&quot;20300&quot; value=&quot;Slide 31 - &amp;quot;IUPUC Development &amp;quot;&quot;/&gt;&lt;property id=&quot;20307&quot; value=&quot;308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2">
      <a:dk1>
        <a:srgbClr val="FFFFFF"/>
      </a:dk1>
      <a:lt1>
        <a:srgbClr val="7B230B"/>
      </a:lt1>
      <a:dk2>
        <a:srgbClr val="FFFFFF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26529</TotalTime>
  <Words>1524</Words>
  <Application>Microsoft Office PowerPoint</Application>
  <PresentationFormat>On-screen Show (4:3)</PresentationFormat>
  <Paragraphs>308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Franklin Gothic Medium</vt:lpstr>
      <vt:lpstr>Georgia</vt:lpstr>
      <vt:lpstr>Georgia Pro</vt:lpstr>
      <vt:lpstr>Custom Design</vt:lpstr>
      <vt:lpstr>PowerPoint Presentation</vt:lpstr>
      <vt:lpstr>Financial Aid</vt:lpstr>
      <vt:lpstr>PowerPoint Presentation</vt:lpstr>
      <vt:lpstr>FSA ID</vt:lpstr>
      <vt:lpstr>FAFSA &amp; FSA ID Screenshots</vt:lpstr>
      <vt:lpstr>FAFSA &amp; FSA ID Screenshots</vt:lpstr>
      <vt:lpstr>Financial Aid Process</vt:lpstr>
      <vt:lpstr>FAFSA Database Checks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itadmin</dc:creator>
  <cp:lastModifiedBy>Stacie Fedewa</cp:lastModifiedBy>
  <cp:revision>357</cp:revision>
  <cp:lastPrinted>2017-09-19T14:00:59Z</cp:lastPrinted>
  <dcterms:created xsi:type="dcterms:W3CDTF">2011-11-01T16:57:28Z</dcterms:created>
  <dcterms:modified xsi:type="dcterms:W3CDTF">2019-09-17T15:22:08Z</dcterms:modified>
</cp:coreProperties>
</file>